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62" r:id="rId6"/>
    <p:sldId id="263" r:id="rId7"/>
    <p:sldId id="276" r:id="rId8"/>
    <p:sldId id="265" r:id="rId9"/>
    <p:sldId id="274" r:id="rId10"/>
    <p:sldId id="278" r:id="rId11"/>
    <p:sldId id="264" r:id="rId12"/>
    <p:sldId id="266" r:id="rId13"/>
    <p:sldId id="267" r:id="rId14"/>
    <p:sldId id="268" r:id="rId15"/>
    <p:sldId id="269" r:id="rId16"/>
    <p:sldId id="270" r:id="rId17"/>
    <p:sldId id="275" r:id="rId18"/>
    <p:sldId id="277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E0A07-8A2D-4172-9CD9-ED7984A06603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B65E4-B2C2-4BD2-9584-525C0EF6D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07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4C2AE-A716-4CEE-9E94-F9C1582BE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7BE743-8E27-4ACB-9745-F7A45697F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974FD-941A-487A-BE18-66FB3C03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CCA-6C8E-4ACF-B0A5-7D7C634E6803}" type="datetime1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5723E-515A-4352-A66D-D2C94C91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FE34F-DB4C-4E0F-9DAC-0CA03A02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64012-825E-4379-80E1-690BA6E5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12FB63-5C8B-4411-A09F-B3D27DC9A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639D7-EFCC-444C-BB09-FF21A598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F7B9-BE40-4D28-96FB-B5266D10B2DA}" type="datetime1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79E6A4-37BF-4DAA-B0CC-FA357E88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F3766-02B3-4C7F-930B-E7EAA2D2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6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481634-4B78-4EA0-87B2-4CF02BF32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13722-1448-49EE-BD9B-F1791B497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926B0-7F26-4E62-B90A-BB2668A4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8EDA-B3F7-4669-9ADA-F19135111A7C}" type="datetime1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013FF-7FC2-4C7A-9762-7EB5B4A5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08966-C83F-49B2-A707-7AC43F7C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6A964-2C4D-4DA2-B889-782886F0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2CEBF-6DB5-47D4-B430-83664F2E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A580-8DD3-4B6E-8330-56331A46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6DBA-96FE-43B5-B9C3-9336C451CFA0}" type="datetime1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2ADD8C-89EE-4035-A01B-7659C76C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44F85-B13F-461D-92EB-A08979A2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116D6-31D9-49CD-8F71-9F49163A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C91BC-0CD4-4DC7-A307-144790980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263612-4CBA-4F66-8555-1767ED83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B710-8CFE-4E84-811F-EEEA1957EA6F}" type="datetime1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E1FE5A-7B2B-4926-BC0C-108F36A7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A0E35-65C1-46CA-957C-65DF07A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F5691-58F1-44FE-8742-B9D062F4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51AA8-FD74-4055-9F3D-63944DBFA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51CFB0-7CFB-421A-985C-8564D4647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3315AE-88E8-442B-96B4-E55D30FF7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2873-FEDC-48D2-893B-C8D1BEBC9443}" type="datetime1">
              <a:rPr lang="ru-RU" smtClean="0"/>
              <a:t>28.11.2019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501784-29AE-442B-B29E-1A61D4C2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193E2D-E3BB-4B32-B964-62C73AFF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9696F-4CA4-4A3E-8612-FEBA5430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D317E-E1FE-4D4E-871E-58A846D74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22E01B-2C3B-4EA6-90F1-38ACD24EC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180514-35BA-4E01-AFD4-7EE075CE7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AF82-EA7B-41CE-BF2B-75D3482FD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B7E896-EBEC-4464-A1F0-CC266BC9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922A-FF84-4A84-A50A-DBCD09FE55DF}" type="datetime1">
              <a:rPr lang="ru-RU" smtClean="0"/>
              <a:t>28.11.2019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D3CB1C-BF96-406A-8336-A356D20E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555FC0-942B-4AA9-AA59-0F33DA56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BDF43-8126-49D1-850A-96AEB016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9AA75-A71D-4CE9-9C93-C76DAA50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AC5F3-38C0-4994-AADA-4CF4F68BE459}" type="datetime1">
              <a:rPr lang="ru-RU" smtClean="0"/>
              <a:t>28.11.2019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3BCD71-00C0-452B-B01F-36294C4E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962879-DA87-4A47-86E9-CBDD5AB2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6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E6A879-19B6-4BF7-B23E-99238769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CF73-F1B7-465F-8616-F7F4ED75067A}" type="datetime1">
              <a:rPr lang="ru-RU" smtClean="0"/>
              <a:t>28.11.2019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31F20A-32FD-45F4-A791-D39423051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FFA20C-D1DA-4773-8F0B-46C2F658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CE8BD-DCDE-46F9-8C1F-8E4C8583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FB011-4847-473E-8F56-A0D54D97A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AD73A8-0C04-40A1-AD54-30D34310A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50197-3268-4E48-8C55-6E1818F0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516A-0CA2-420A-9B9F-74D143C63068}" type="datetime1">
              <a:rPr lang="ru-RU" smtClean="0"/>
              <a:t>28.11.2019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FE5E49-A646-402C-A327-0EAB5A17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F43107-7B20-42A1-9833-2A83CD6B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B6E35-8C96-4D87-8FA6-95CD74ED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24DA46-2B2D-445F-A621-EBF4B3F78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19A748-909E-4FC6-B5A0-F13C20FC6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DF252-5A24-4034-9E0D-C1BDBC1A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7DD6-ADA2-4135-8598-0F9D9AABC77D}" type="datetime1">
              <a:rPr lang="ru-RU" smtClean="0"/>
              <a:t>28.11.2019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C6415-9DA3-436E-8DF3-56AFE384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15CFD4-1AFE-406F-8108-EFCBB9E4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12370-32C2-4636-8A21-CABDEB7A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9EF46-E5B6-45A5-ADDC-6C465E606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85C159-2BE5-427C-B449-A032ECD9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37D5-1884-4E3F-A1B1-2582B4FE84D0}" type="datetime1">
              <a:rPr lang="ru-RU" smtClean="0"/>
              <a:t>28.11.2019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B3C07-9553-4F64-A8B1-007D0BA22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F226FE-0265-483C-9C88-D3770E8D9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1B80D-3BAF-4E3F-882A-186868B2B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2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86366D-72F1-4A3A-B6CF-DA3823B93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75817-C1D8-4F56-AB9F-03D91780B2E7}"/>
              </a:ext>
            </a:extLst>
          </p:cNvPr>
          <p:cNvSpPr txBox="1"/>
          <p:nvPr/>
        </p:nvSpPr>
        <p:spPr>
          <a:xfrm>
            <a:off x="1497496" y="967409"/>
            <a:ext cx="83223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  <a:r>
              <a:rPr lang="ru-RU" sz="4400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«Здоровьесберегающие методы, приемы, технологии </a:t>
            </a:r>
          </a:p>
          <a:p>
            <a:pPr algn="ctr"/>
            <a:r>
              <a:rPr lang="ru-RU" sz="4400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детьми дошкольного возраста»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DD5091-8129-44E5-AF82-BFC0BFEF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A7E66-61D7-45FA-9E46-652E04FBDD75}"/>
              </a:ext>
            </a:extLst>
          </p:cNvPr>
          <p:cNvSpPr txBox="1"/>
          <p:nvPr/>
        </p:nvSpPr>
        <p:spPr>
          <a:xfrm>
            <a:off x="9316279" y="5833616"/>
            <a:ext cx="287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Резан Н.В.</a:t>
            </a:r>
          </a:p>
        </p:txBody>
      </p:sp>
    </p:spTree>
    <p:extLst>
      <p:ext uri="{BB962C8B-B14F-4D97-AF65-F5344CB8AC3E}">
        <p14:creationId xmlns:p14="http://schemas.microsoft.com/office/powerpoint/2010/main" val="10196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C1A1F36-98BA-4803-ABD6-0D9500F2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4F8C8-3677-40E7-81DB-08140326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Двойная волна 3">
            <a:extLst>
              <a:ext uri="{FF2B5EF4-FFF2-40B4-BE49-F238E27FC236}">
                <a16:creationId xmlns:a16="http://schemas.microsoft.com/office/drawing/2014/main" id="{10C1D508-9526-42D5-AED8-2A366AE6A04E}"/>
              </a:ext>
            </a:extLst>
          </p:cNvPr>
          <p:cNvSpPr/>
          <p:nvPr/>
        </p:nvSpPr>
        <p:spPr>
          <a:xfrm>
            <a:off x="1941442" y="1181495"/>
            <a:ext cx="7964558" cy="3693320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9F195-DCA4-4DD6-95F8-84DE2BC288DF}"/>
              </a:ext>
            </a:extLst>
          </p:cNvPr>
          <p:cNvSpPr txBox="1"/>
          <p:nvPr/>
        </p:nvSpPr>
        <p:spPr>
          <a:xfrm>
            <a:off x="2471530" y="1884294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>
                  <a:solidFill>
                    <a:srgbClr val="0070C0"/>
                  </a:solidFill>
                </a:ln>
                <a:latin typeface="+mj-lt"/>
              </a:rPr>
              <a:t>Чтобы горло не болело  мы его погладим смело</a:t>
            </a:r>
          </a:p>
          <a:p>
            <a:r>
              <a:rPr lang="ru-RU" sz="2400" dirty="0">
                <a:ln>
                  <a:solidFill>
                    <a:srgbClr val="0070C0"/>
                  </a:solidFill>
                </a:ln>
                <a:latin typeface="+mj-lt"/>
              </a:rPr>
              <a:t>Чтоб не кашлять, не чихать надо нос нам растирать</a:t>
            </a:r>
          </a:p>
          <a:p>
            <a:r>
              <a:rPr lang="ru-RU" sz="2400" dirty="0">
                <a:ln>
                  <a:solidFill>
                    <a:srgbClr val="0070C0"/>
                  </a:solidFill>
                </a:ln>
                <a:latin typeface="+mj-lt"/>
              </a:rPr>
              <a:t>Лоб мы тоже разотрем ладони держим козырьком</a:t>
            </a:r>
          </a:p>
          <a:p>
            <a:r>
              <a:rPr lang="ru-RU" sz="2400" dirty="0">
                <a:ln>
                  <a:solidFill>
                    <a:srgbClr val="0070C0"/>
                  </a:solidFill>
                </a:ln>
                <a:latin typeface="+mj-lt"/>
              </a:rPr>
              <a:t>Вилку пальчиками сделай массируй уши ты умело</a:t>
            </a:r>
          </a:p>
          <a:p>
            <a:r>
              <a:rPr lang="ru-RU" sz="2400" dirty="0">
                <a:ln>
                  <a:solidFill>
                    <a:srgbClr val="0070C0"/>
                  </a:solidFill>
                </a:ln>
                <a:latin typeface="+mj-lt"/>
              </a:rPr>
              <a:t>Знаем, знаем – да, да, да!  нам простуда не страшна!</a:t>
            </a:r>
          </a:p>
        </p:txBody>
      </p:sp>
    </p:spTree>
    <p:extLst>
      <p:ext uri="{BB962C8B-B14F-4D97-AF65-F5344CB8AC3E}">
        <p14:creationId xmlns:p14="http://schemas.microsoft.com/office/powerpoint/2010/main" val="39317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395870-D6A9-48A0-8066-F9671C32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F405C7-1CF3-4BA5-81B9-561391A44157}"/>
              </a:ext>
            </a:extLst>
          </p:cNvPr>
          <p:cNvSpPr/>
          <p:nvPr/>
        </p:nvSpPr>
        <p:spPr>
          <a:xfrm>
            <a:off x="5910470" y="1140681"/>
            <a:ext cx="6096000" cy="5198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8620" lvl="0" indent="-342900" algn="ctr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Пальчиковая гимнастика решает множество задач в развитии ребенка:</a:t>
            </a:r>
          </a:p>
          <a:p>
            <a:pPr marL="388620" lvl="0" indent="-342900" algn="just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 способствует овладению навыками мелкой моторики</a:t>
            </a:r>
          </a:p>
          <a:p>
            <a:pPr marL="388620" lvl="0" indent="-342900" algn="just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 помогает развивать речь;</a:t>
            </a:r>
          </a:p>
          <a:p>
            <a:pPr marL="388620" lvl="0" indent="-342900" algn="just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повышает работоспособность головного мозга;</a:t>
            </a:r>
          </a:p>
          <a:p>
            <a:pPr marL="388620" lvl="0" indent="-342900" algn="just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 развивает психические процессы: внимание, память, мышление, воображение;</a:t>
            </a:r>
          </a:p>
          <a:p>
            <a:pPr marL="388620" lvl="0" indent="-342900" algn="just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развивает тактильную чувствительность; </a:t>
            </a:r>
          </a:p>
          <a:p>
            <a:pPr marL="388620" lvl="0" indent="-342900" algn="just">
              <a:spcBef>
                <a:spcPct val="20000"/>
              </a:spcBef>
              <a:spcAft>
                <a:spcPts val="300"/>
              </a:spcAft>
              <a:buSzPct val="130000"/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снимает тревожность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04A553-1021-42AB-B50A-64C16060EA58}"/>
              </a:ext>
            </a:extLst>
          </p:cNvPr>
          <p:cNvSpPr/>
          <p:nvPr/>
        </p:nvSpPr>
        <p:spPr>
          <a:xfrm>
            <a:off x="3437677" y="230831"/>
            <a:ext cx="5128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Пальчиковая гимнастика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49DB21-4473-4031-9254-BC8A37DFA1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3" y="2831868"/>
            <a:ext cx="4394739" cy="3439448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B3C4F-5480-4408-AC9C-8173B4D3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18346C-627D-4235-AD7B-41EB1F8B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D5A966-280F-47D3-B61A-6FFFD06330F0}"/>
              </a:ext>
            </a:extLst>
          </p:cNvPr>
          <p:cNvSpPr/>
          <p:nvPr/>
        </p:nvSpPr>
        <p:spPr>
          <a:xfrm>
            <a:off x="3464329" y="264484"/>
            <a:ext cx="4297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Фитбол</a:t>
            </a:r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-гимнастика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0572D0-730B-44B9-8236-368DC57D7432}"/>
              </a:ext>
            </a:extLst>
          </p:cNvPr>
          <p:cNvSpPr/>
          <p:nvPr/>
        </p:nvSpPr>
        <p:spPr>
          <a:xfrm>
            <a:off x="4006145" y="1371425"/>
            <a:ext cx="79380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20" indent="-342900" algn="just">
              <a:buFont typeface="Wingdings" panose="05000000000000000000" pitchFamily="2" charset="2"/>
              <a:buChar char="ü"/>
            </a:pPr>
            <a:r>
              <a:rPr lang="ru-RU" sz="2400" b="1" dirty="0" err="1">
                <a:latin typeface="Calibri Light" panose="020F0302020204030204" pitchFamily="34" charset="0"/>
              </a:rPr>
              <a:t>Фитбол</a:t>
            </a:r>
            <a:r>
              <a:rPr lang="ru-RU" sz="2400" b="1" dirty="0">
                <a:latin typeface="Calibri Light" panose="020F0302020204030204" pitchFamily="34" charset="0"/>
              </a:rPr>
              <a:t>-гимнастика – это занятие на больших упругих мячах. Позволяет достичь следующих результатов: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Гармонично тренирует основные группы мышц, что способствует профилактике и коррекции нарушений осанки;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Способствуют формированию правильного речевого дыхания, что особенно важно для детей с нарушениями речи;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Упражнения без устойчивой опоры тренируют вестибулярный аппарат, развивают координацию движений, функцию равновесия и другие физические качества: ловкость, силу, выносливость, скорость;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E7FA03-7697-4333-A36A-C6736E63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t="3869" r="19330" b="1"/>
          <a:stretch/>
        </p:blipFill>
        <p:spPr>
          <a:xfrm>
            <a:off x="265044" y="1993336"/>
            <a:ext cx="3476057" cy="3902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48824C-5364-4083-B639-B12934D8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4A9982-FE1A-4237-B625-AC4091A7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4DC4F5-09C6-47B9-BCB5-C6A5E37E1006}"/>
              </a:ext>
            </a:extLst>
          </p:cNvPr>
          <p:cNvSpPr/>
          <p:nvPr/>
        </p:nvSpPr>
        <p:spPr>
          <a:xfrm>
            <a:off x="4584988" y="355360"/>
            <a:ext cx="3866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Дорожки</a:t>
            </a:r>
            <a:r>
              <a:rPr lang="ru-RU" sz="3600" b="1" i="1" dirty="0">
                <a:latin typeface="Calibri Light" panose="020F0302020204030204" pitchFamily="34" charset="0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здоровья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BBCF3A-415E-4A8A-B6A2-FD40990BAC3C}"/>
              </a:ext>
            </a:extLst>
          </p:cNvPr>
          <p:cNvSpPr/>
          <p:nvPr/>
        </p:nvSpPr>
        <p:spPr>
          <a:xfrm>
            <a:off x="422370" y="1357051"/>
            <a:ext cx="51769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buNone/>
            </a:pPr>
            <a:r>
              <a:rPr lang="ru-RU" sz="2400" b="1" dirty="0">
                <a:latin typeface="Calibri Light" panose="020F0302020204030204" pitchFamily="34" charset="0"/>
              </a:rPr>
              <a:t>        Дорожка здоровья в детском саду предназначена для разнообразного воздействия на детские стопы. </a:t>
            </a:r>
          </a:p>
          <a:p>
            <a:pPr marL="45720" indent="0" algn="just">
              <a:buNone/>
            </a:pPr>
            <a:r>
              <a:rPr lang="ru-RU" sz="2400" b="1" dirty="0">
                <a:latin typeface="Calibri Light" panose="020F0302020204030204" pitchFamily="34" charset="0"/>
              </a:rPr>
              <a:t>        Как известно, на них располагается огромное количество активных точек, стимуляция которых позволяет положительно влиять на прохождение разных процессов внутри организма, а также на работу органов и систем. Дорожку здоровья можно сделать своими руками.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83646-1DFB-405C-B0A4-7E61493EE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t="23787" r="-731" b="7963"/>
          <a:stretch/>
        </p:blipFill>
        <p:spPr>
          <a:xfrm>
            <a:off x="8717072" y="506245"/>
            <a:ext cx="3191240" cy="3774207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9BBCA-7EB6-4813-B8F8-EF6DD299D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24198" r="17078" b="6503"/>
          <a:stretch/>
        </p:blipFill>
        <p:spPr>
          <a:xfrm>
            <a:off x="5759074" y="2822713"/>
            <a:ext cx="3250044" cy="3909339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15B88-4863-4E51-928A-068EB649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632D9-8BD4-4D14-A522-64907E13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B876C7-2A8A-48A8-AE9F-6819D9DDDE92}"/>
              </a:ext>
            </a:extLst>
          </p:cNvPr>
          <p:cNvSpPr/>
          <p:nvPr/>
        </p:nvSpPr>
        <p:spPr>
          <a:xfrm>
            <a:off x="4399359" y="209586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Гимнастика для глаз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01DE57-965A-4C81-8B81-BEE7CEEBCC20}"/>
              </a:ext>
            </a:extLst>
          </p:cNvPr>
          <p:cNvSpPr/>
          <p:nvPr/>
        </p:nvSpPr>
        <p:spPr>
          <a:xfrm>
            <a:off x="5436122" y="1204005"/>
            <a:ext cx="63185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 fontAlgn="base">
              <a:buNone/>
            </a:pPr>
            <a:r>
              <a:rPr lang="ru-RU" sz="2400" b="1" dirty="0">
                <a:latin typeface="Calibri Light" panose="020F0302020204030204" pitchFamily="34" charset="0"/>
              </a:rPr>
              <a:t>     Каждый  человек должен понимать, что зрение важно оберегать и сохранять. Дети  в этом отношении гораздо восприимчивее к разным  воздействиям. Развитию зрения в детском возрасте необходимо уделять особое внимание. Для этого существует гимнастика для глаз. </a:t>
            </a:r>
          </a:p>
          <a:p>
            <a:pPr marL="45720" indent="0" algn="just" fontAlgn="base">
              <a:buNone/>
            </a:pPr>
            <a:r>
              <a:rPr lang="ru-RU" sz="2400" b="1" dirty="0">
                <a:latin typeface="Calibri Light" panose="020F0302020204030204" pitchFamily="34" charset="0"/>
              </a:rPr>
              <a:t>        Гимнастику необходимо проводить регулярно 2-3 раза в день  по 3-5 минут. Для гимнастики можно использовать мелкие предметы, различные тренажеры. Гимнастику можно проводит по словесным указаниям, с использованием стихов, потешек.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318FD4-029E-47C4-B5E8-7F19AA754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12106" r="17957" b="-2615"/>
          <a:stretch/>
        </p:blipFill>
        <p:spPr>
          <a:xfrm>
            <a:off x="834888" y="1714348"/>
            <a:ext cx="3766347" cy="3872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0E458F-7CFA-43E7-B270-AF6711BA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DD0461-0305-43A0-B3F7-487503AE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DD5468-3083-4512-BE4A-06618DD8089E}"/>
              </a:ext>
            </a:extLst>
          </p:cNvPr>
          <p:cNvSpPr/>
          <p:nvPr/>
        </p:nvSpPr>
        <p:spPr>
          <a:xfrm>
            <a:off x="2745755" y="130073"/>
            <a:ext cx="6319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Подвижные и спортивные игры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0A01DD-AA77-4DC8-8C31-5D4205336C13}"/>
              </a:ext>
            </a:extLst>
          </p:cNvPr>
          <p:cNvSpPr/>
          <p:nvPr/>
        </p:nvSpPr>
        <p:spPr>
          <a:xfrm>
            <a:off x="206999" y="1537252"/>
            <a:ext cx="56984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buNone/>
            </a:pPr>
            <a:r>
              <a:rPr lang="ru-RU" sz="2400" b="1" dirty="0">
                <a:solidFill>
                  <a:srgbClr val="0070C0"/>
                </a:solidFill>
                <a:latin typeface="Calibri Light" panose="020F0302020204030204" pitchFamily="34" charset="0"/>
              </a:rPr>
              <a:t>Подвижная игра </a:t>
            </a:r>
            <a:r>
              <a:rPr lang="ru-RU" sz="2400" b="1" dirty="0">
                <a:latin typeface="Calibri Light" panose="020F0302020204030204" pitchFamily="34" charset="0"/>
              </a:rPr>
              <a:t>– это сложная, двигательная, эмоционально окрашенная деятельность, обусловленная правилами.</a:t>
            </a:r>
          </a:p>
          <a:p>
            <a:pPr marL="45720" indent="0" algn="just">
              <a:buNone/>
            </a:pPr>
            <a:r>
              <a:rPr lang="ru-RU" sz="2400" b="1" dirty="0">
                <a:latin typeface="Calibri Light" panose="020F0302020204030204" pitchFamily="34" charset="0"/>
              </a:rPr>
              <a:t>Подвижные игры по содержанию и форме являются эстетической деятельностью (точность, слаженность, ловкость, выразительность движений). У детей появляется чувство удовольствия от самого двигательного процесса.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46B59-A9F1-4D45-82FC-9F601730E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17391" r="8390" b="-2222"/>
          <a:stretch/>
        </p:blipFill>
        <p:spPr>
          <a:xfrm>
            <a:off x="6112433" y="1303264"/>
            <a:ext cx="5660932" cy="397110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180BDD-8808-485C-B9D4-CD682A81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E8264-8549-4998-82A5-1D747CC6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0B8EEA-9B89-4C1E-A7B4-36D37018EDC5}"/>
              </a:ext>
            </a:extLst>
          </p:cNvPr>
          <p:cNvSpPr/>
          <p:nvPr/>
        </p:nvSpPr>
        <p:spPr>
          <a:xfrm>
            <a:off x="3077467" y="342108"/>
            <a:ext cx="5335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Дыхательная гимнастика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C0CC6C-F52F-4A93-AC92-7A8F348A3DB4}"/>
              </a:ext>
            </a:extLst>
          </p:cNvPr>
          <p:cNvSpPr/>
          <p:nvPr/>
        </p:nvSpPr>
        <p:spPr>
          <a:xfrm>
            <a:off x="4739882" y="1517808"/>
            <a:ext cx="70578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470" indent="-285750">
              <a:buFont typeface="Wingdings" panose="05000000000000000000" pitchFamily="2" charset="2"/>
              <a:buChar char="ü"/>
            </a:pPr>
            <a:endParaRPr lang="ru-RU" dirty="0">
              <a:latin typeface="Comic Sans MS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Улучшает носовое дыхание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Ликвидирует заболевания верхних дыхательных путей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Улучшает состояние сердечно-сосудистой системы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Улучшает зрение, память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Ликвидирует различные неврозы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Улучшает работу органов пищеварения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Укрепляет сосуды на ногах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Улучшает звучание голоса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DE6C37-A52B-4624-AFDE-BB3D50491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" b="6638"/>
          <a:stretch/>
        </p:blipFill>
        <p:spPr>
          <a:xfrm>
            <a:off x="260233" y="1330547"/>
            <a:ext cx="4219416" cy="481846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0AE950-6B6B-4A9D-859E-C7DF5135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C02B9C-7A75-41AA-A4E3-24E769CA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A9823-0F0B-4C45-83FD-63CDFEC3A2A3}"/>
              </a:ext>
            </a:extLst>
          </p:cNvPr>
          <p:cNvSpPr txBox="1"/>
          <p:nvPr/>
        </p:nvSpPr>
        <p:spPr>
          <a:xfrm>
            <a:off x="543339" y="284704"/>
            <a:ext cx="1080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Су-</a:t>
            </a:r>
            <a:r>
              <a:rPr lang="ru-RU" sz="3600" dirty="0" err="1">
                <a:solidFill>
                  <a:srgbClr val="FF0000"/>
                </a:solidFill>
              </a:rPr>
              <a:t>джок</a:t>
            </a:r>
            <a:r>
              <a:rPr lang="ru-RU" sz="3600" dirty="0">
                <a:solidFill>
                  <a:srgbClr val="FF0000"/>
                </a:solidFill>
              </a:rPr>
              <a:t> терапия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EEB05D-D15C-43D4-A5FA-AB76F177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726348"/>
            <a:ext cx="3445565" cy="258417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8860F-6D9C-46F2-944B-C7356AE4A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1" r="13768" b="9759"/>
          <a:stretch/>
        </p:blipFill>
        <p:spPr>
          <a:xfrm>
            <a:off x="6866156" y="3647603"/>
            <a:ext cx="4782505" cy="2708747"/>
          </a:xfrm>
          <a:prstGeom prst="snip2DiagRect">
            <a:avLst>
              <a:gd name="adj1" fmla="val 911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6EF9F-74B1-450F-BDB0-DBD5EC67AB52}"/>
              </a:ext>
            </a:extLst>
          </p:cNvPr>
          <p:cNvSpPr txBox="1"/>
          <p:nvPr/>
        </p:nvSpPr>
        <p:spPr>
          <a:xfrm>
            <a:off x="450574" y="3429000"/>
            <a:ext cx="56454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При заболевании </a:t>
            </a:r>
            <a:r>
              <a:rPr lang="ru-RU" sz="2400" b="1" i="1" dirty="0">
                <a:latin typeface="+mj-lt"/>
              </a:rPr>
              <a:t>«сигнальная»</a:t>
            </a:r>
            <a:r>
              <a:rPr lang="ru-RU" sz="2400" b="1" dirty="0">
                <a:latin typeface="+mj-lt"/>
              </a:rPr>
              <a:t> волна направляется из пораженного органа или части тела в точку соответствия и приводит ее в возбужденное состояние — точка становится резко болезненной. В момент стимуляции такой точки возникает </a:t>
            </a:r>
            <a:r>
              <a:rPr lang="ru-RU" sz="2400" b="1" i="1" dirty="0">
                <a:latin typeface="+mj-lt"/>
              </a:rPr>
              <a:t>«лечебная»</a:t>
            </a:r>
            <a:r>
              <a:rPr lang="ru-RU" sz="2400" b="1" dirty="0">
                <a:latin typeface="+mj-lt"/>
              </a:rPr>
              <a:t> волна, которая оказывает нормализующее влияние на заболевший орган.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DFE80-1904-43AD-B8E2-BFC56028B80F}"/>
              </a:ext>
            </a:extLst>
          </p:cNvPr>
          <p:cNvSpPr txBox="1"/>
          <p:nvPr/>
        </p:nvSpPr>
        <p:spPr>
          <a:xfrm>
            <a:off x="4253948" y="1099930"/>
            <a:ext cx="739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Эффективность и простота Су -</a:t>
            </a:r>
            <a:r>
              <a:rPr lang="ru-RU" sz="2400" b="1" dirty="0" err="1">
                <a:latin typeface="+mj-lt"/>
              </a:rPr>
              <a:t>Джок</a:t>
            </a:r>
            <a:r>
              <a:rPr lang="ru-RU" sz="2400" b="1" dirty="0">
                <a:latin typeface="+mj-lt"/>
              </a:rPr>
              <a:t> терапии привели к ее широкому распространению не только на родине в Корее, но и по всему земному шару.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71F50B2-F003-4954-B4C0-1E9E9B76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2D664-40FE-4CB3-B8AE-90F3E998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30A3A7-A0C0-40E0-9F16-2C12A7E0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18</a:t>
            </a:fld>
            <a:endParaRPr lang="ru-RU"/>
          </a:p>
        </p:txBody>
      </p:sp>
      <p:sp>
        <p:nvSpPr>
          <p:cNvPr id="5" name="Звезда: 8 точек 4">
            <a:extLst>
              <a:ext uri="{FF2B5EF4-FFF2-40B4-BE49-F238E27FC236}">
                <a16:creationId xmlns:a16="http://schemas.microsoft.com/office/drawing/2014/main" id="{F3188619-D3D6-4476-BBA3-E3A54B00846A}"/>
              </a:ext>
            </a:extLst>
          </p:cNvPr>
          <p:cNvSpPr/>
          <p:nvPr/>
        </p:nvSpPr>
        <p:spPr>
          <a:xfrm>
            <a:off x="2584174" y="638176"/>
            <a:ext cx="6586330" cy="5921650"/>
          </a:xfrm>
          <a:prstGeom prst="star8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r>
              <a:rPr lang="ru-RU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394AB-6087-4139-BA17-EBF2DFA7B59F}"/>
              </a:ext>
            </a:extLst>
          </p:cNvPr>
          <p:cNvSpPr txBox="1"/>
          <p:nvPr/>
        </p:nvSpPr>
        <p:spPr>
          <a:xfrm>
            <a:off x="3776869" y="1905506"/>
            <a:ext cx="4200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мячом круги катаю,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Взад - вперед его гоняю.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поглажу я ладошку.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Будто я сметаю крошку,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сожму его немножко,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сжимает лапу кошка,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Каждым пальцем мяч прижму,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другой рукой начну. </a:t>
            </a:r>
          </a:p>
        </p:txBody>
      </p:sp>
    </p:spTree>
    <p:extLst>
      <p:ext uri="{BB962C8B-B14F-4D97-AF65-F5344CB8AC3E}">
        <p14:creationId xmlns:p14="http://schemas.microsoft.com/office/powerpoint/2010/main" val="6224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CEFD89-F90F-4B47-94D1-2B0EEDCA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9609E4-669F-49A9-8BF9-63B888537934}"/>
              </a:ext>
            </a:extLst>
          </p:cNvPr>
          <p:cNvSpPr/>
          <p:nvPr/>
        </p:nvSpPr>
        <p:spPr>
          <a:xfrm>
            <a:off x="967409" y="415643"/>
            <a:ext cx="1023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Взаимодействие ДОУ с семьей по вопросам охраны и укрепления здоровья детей.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5C873B-315B-4811-8005-6AFE940E0441}"/>
              </a:ext>
            </a:extLst>
          </p:cNvPr>
          <p:cNvSpPr/>
          <p:nvPr/>
        </p:nvSpPr>
        <p:spPr>
          <a:xfrm>
            <a:off x="212035" y="1714862"/>
            <a:ext cx="58839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Информационные стенды для родителей в каждой возрастной группе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Информационные стенды медицинских работников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Приобщение родителей к участию в физкультурно-массовых мероприятиях ДОУ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Консультации, беседы с родителями по вопросам </a:t>
            </a:r>
            <a:r>
              <a:rPr lang="ru-RU" sz="2400" b="1" dirty="0" err="1">
                <a:latin typeface="Calibri Light" panose="020F0302020204030204" pitchFamily="34" charset="0"/>
              </a:rPr>
              <a:t>здоровьесбережения</a:t>
            </a:r>
            <a:r>
              <a:rPr lang="ru-RU" sz="2400" b="1" dirty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4F0973-70CE-4C13-B2FA-51002F906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33430" r="28229" b="6061"/>
          <a:stretch/>
        </p:blipFill>
        <p:spPr>
          <a:xfrm>
            <a:off x="6526696" y="1889332"/>
            <a:ext cx="5234609" cy="41497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A91B8C-3B41-43CD-9CA9-48C49100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CEA90C-B5BA-4B61-A267-ABFAFA998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3BCE0C-7405-4763-BFA2-247AEAE3E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667" l="22111" r="7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0783" b="7826"/>
          <a:stretch/>
        </p:blipFill>
        <p:spPr>
          <a:xfrm rot="20152098">
            <a:off x="380440" y="200814"/>
            <a:ext cx="3406393" cy="4439478"/>
          </a:xfrm>
          <a:prstGeom prst="rect">
            <a:avLst/>
          </a:prstGeom>
        </p:spPr>
      </p:pic>
      <p:sp>
        <p:nvSpPr>
          <p:cNvPr id="22" name="Облако 21">
            <a:extLst>
              <a:ext uri="{FF2B5EF4-FFF2-40B4-BE49-F238E27FC236}">
                <a16:creationId xmlns:a16="http://schemas.microsoft.com/office/drawing/2014/main" id="{8DE0A061-DC33-4E44-A9CA-C51BD77E7D7F}"/>
              </a:ext>
            </a:extLst>
          </p:cNvPr>
          <p:cNvSpPr/>
          <p:nvPr/>
        </p:nvSpPr>
        <p:spPr>
          <a:xfrm>
            <a:off x="3713581" y="2420552"/>
            <a:ext cx="2619158" cy="13207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лако 22">
            <a:extLst>
              <a:ext uri="{FF2B5EF4-FFF2-40B4-BE49-F238E27FC236}">
                <a16:creationId xmlns:a16="http://schemas.microsoft.com/office/drawing/2014/main" id="{E60FA5AD-7C45-4994-B603-B448D7AE3D28}"/>
              </a:ext>
            </a:extLst>
          </p:cNvPr>
          <p:cNvSpPr/>
          <p:nvPr/>
        </p:nvSpPr>
        <p:spPr>
          <a:xfrm>
            <a:off x="9205509" y="4118114"/>
            <a:ext cx="2054088" cy="12722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лако 23">
            <a:extLst>
              <a:ext uri="{FF2B5EF4-FFF2-40B4-BE49-F238E27FC236}">
                <a16:creationId xmlns:a16="http://schemas.microsoft.com/office/drawing/2014/main" id="{60729876-A3EB-4138-B12B-0316539630BD}"/>
              </a:ext>
            </a:extLst>
          </p:cNvPr>
          <p:cNvSpPr/>
          <p:nvPr/>
        </p:nvSpPr>
        <p:spPr>
          <a:xfrm>
            <a:off x="4717773" y="4652161"/>
            <a:ext cx="2318546" cy="10655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B0A6B8EA-77E3-462A-B85A-24AF8868D42A}"/>
              </a:ext>
            </a:extLst>
          </p:cNvPr>
          <p:cNvSpPr/>
          <p:nvPr/>
        </p:nvSpPr>
        <p:spPr>
          <a:xfrm>
            <a:off x="6659363" y="2199861"/>
            <a:ext cx="3054480" cy="159530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лако 26">
            <a:extLst>
              <a:ext uri="{FF2B5EF4-FFF2-40B4-BE49-F238E27FC236}">
                <a16:creationId xmlns:a16="http://schemas.microsoft.com/office/drawing/2014/main" id="{DC57392B-5BD8-42EB-A89F-53AC5BA47435}"/>
              </a:ext>
            </a:extLst>
          </p:cNvPr>
          <p:cNvSpPr/>
          <p:nvPr/>
        </p:nvSpPr>
        <p:spPr>
          <a:xfrm>
            <a:off x="9090992" y="315028"/>
            <a:ext cx="1815548" cy="112643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1FA41CAC-9657-4DB2-B5BA-26AD6A8F2DC2}"/>
              </a:ext>
            </a:extLst>
          </p:cNvPr>
          <p:cNvSpPr/>
          <p:nvPr/>
        </p:nvSpPr>
        <p:spPr>
          <a:xfrm>
            <a:off x="6106232" y="684144"/>
            <a:ext cx="2397473" cy="13682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блако 28">
            <a:extLst>
              <a:ext uri="{FF2B5EF4-FFF2-40B4-BE49-F238E27FC236}">
                <a16:creationId xmlns:a16="http://schemas.microsoft.com/office/drawing/2014/main" id="{7BC86694-6A26-426E-8023-418BF253ECB5}"/>
              </a:ext>
            </a:extLst>
          </p:cNvPr>
          <p:cNvSpPr/>
          <p:nvPr/>
        </p:nvSpPr>
        <p:spPr>
          <a:xfrm>
            <a:off x="3475675" y="120065"/>
            <a:ext cx="2139642" cy="13213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5" name="Облако 24">
            <a:extLst>
              <a:ext uri="{FF2B5EF4-FFF2-40B4-BE49-F238E27FC236}">
                <a16:creationId xmlns:a16="http://schemas.microsoft.com/office/drawing/2014/main" id="{4F370CA8-C7D5-4AFF-B916-26AF1E959E17}"/>
              </a:ext>
            </a:extLst>
          </p:cNvPr>
          <p:cNvSpPr/>
          <p:nvPr/>
        </p:nvSpPr>
        <p:spPr>
          <a:xfrm>
            <a:off x="629914" y="4754218"/>
            <a:ext cx="2358596" cy="13276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178F2-15DF-49FE-B62E-427EFB704112}"/>
              </a:ext>
            </a:extLst>
          </p:cNvPr>
          <p:cNvSpPr txBox="1"/>
          <p:nvPr/>
        </p:nvSpPr>
        <p:spPr>
          <a:xfrm>
            <a:off x="1070547" y="5184913"/>
            <a:ext cx="1632895" cy="40011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txBody>
          <a:bodyPr wrap="square" rtlCol="0">
            <a:prstTxWarp prst="textCascadeUp">
              <a:avLst/>
            </a:prstTxWarp>
            <a:spAutoFit/>
          </a:bodyPr>
          <a:lstStyle/>
          <a:p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ДРУЖБА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35C857-52E6-44E0-9895-1351260A8B88}"/>
              </a:ext>
            </a:extLst>
          </p:cNvPr>
          <p:cNvSpPr txBox="1"/>
          <p:nvPr/>
        </p:nvSpPr>
        <p:spPr>
          <a:xfrm>
            <a:off x="9669335" y="4702577"/>
            <a:ext cx="1590262" cy="624004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ДОБРОТА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3F930-F27D-4976-946D-D4225AA4F86E}"/>
              </a:ext>
            </a:extLst>
          </p:cNvPr>
          <p:cNvSpPr txBox="1"/>
          <p:nvPr/>
        </p:nvSpPr>
        <p:spPr>
          <a:xfrm>
            <a:off x="5095167" y="5000606"/>
            <a:ext cx="1563757" cy="46166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ДЕНЬГИ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C75DA-C8CC-4EFD-901F-4C7FD02BC4D7}"/>
              </a:ext>
            </a:extLst>
          </p:cNvPr>
          <p:cNvSpPr txBox="1"/>
          <p:nvPr/>
        </p:nvSpPr>
        <p:spPr>
          <a:xfrm>
            <a:off x="4215870" y="2779137"/>
            <a:ext cx="1563758" cy="441382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УДАЧА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D2E6E-849B-4FBA-AD6A-9D487E3D3B35}"/>
              </a:ext>
            </a:extLst>
          </p:cNvPr>
          <p:cNvSpPr txBox="1"/>
          <p:nvPr/>
        </p:nvSpPr>
        <p:spPr>
          <a:xfrm>
            <a:off x="3777455" y="437322"/>
            <a:ext cx="169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ЛЮБОВЬ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15BFA-25B7-420A-92D0-7F8228B5FCAA}"/>
              </a:ext>
            </a:extLst>
          </p:cNvPr>
          <p:cNvSpPr txBox="1"/>
          <p:nvPr/>
        </p:nvSpPr>
        <p:spPr>
          <a:xfrm>
            <a:off x="7043530" y="2791780"/>
            <a:ext cx="2408291" cy="369332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b="1" dirty="0">
                <a:solidFill>
                  <a:srgbClr val="92D050"/>
                </a:solidFill>
                <a:latin typeface="Segoe Script" panose="030B0504020000000003" pitchFamily="66" charset="0"/>
              </a:rPr>
              <a:t>БЛАГОПОЛУЧИЕ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B9274-B9BE-49ED-A948-541F1C6487C0}"/>
              </a:ext>
            </a:extLst>
          </p:cNvPr>
          <p:cNvSpPr txBox="1"/>
          <p:nvPr/>
        </p:nvSpPr>
        <p:spPr>
          <a:xfrm>
            <a:off x="6427914" y="1153699"/>
            <a:ext cx="1929992" cy="3693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Segoe Script" panose="030B0504020000000003" pitchFamily="66" charset="0"/>
              </a:rPr>
              <a:t>ЗДОРОВЬЕ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449B4F-286C-4B88-9D90-416BA366EEAD}"/>
              </a:ext>
            </a:extLst>
          </p:cNvPr>
          <p:cNvSpPr txBox="1"/>
          <p:nvPr/>
        </p:nvSpPr>
        <p:spPr>
          <a:xfrm>
            <a:off x="9451822" y="636104"/>
            <a:ext cx="111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FF66"/>
                </a:solidFill>
                <a:latin typeface="Segoe Script" panose="030B0504020000000003" pitchFamily="66" charset="0"/>
              </a:rPr>
              <a:t>СЕМЬЯ</a:t>
            </a:r>
          </a:p>
        </p:txBody>
      </p:sp>
      <p:sp>
        <p:nvSpPr>
          <p:cNvPr id="30" name="Облако 29">
            <a:extLst>
              <a:ext uri="{FF2B5EF4-FFF2-40B4-BE49-F238E27FC236}">
                <a16:creationId xmlns:a16="http://schemas.microsoft.com/office/drawing/2014/main" id="{0636E7BC-B70C-44A8-9C48-C28F9ECCB400}"/>
              </a:ext>
            </a:extLst>
          </p:cNvPr>
          <p:cNvSpPr/>
          <p:nvPr/>
        </p:nvSpPr>
        <p:spPr>
          <a:xfrm>
            <a:off x="9859617" y="1791886"/>
            <a:ext cx="2067340" cy="9998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9C4896-2AA0-44D2-825D-E788E45E6176}"/>
              </a:ext>
            </a:extLst>
          </p:cNvPr>
          <p:cNvSpPr txBox="1"/>
          <p:nvPr/>
        </p:nvSpPr>
        <p:spPr>
          <a:xfrm>
            <a:off x="10232553" y="2052432"/>
            <a:ext cx="14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РАБОТА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B8DB08-70B1-4F8E-AB93-544376E1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3EDEC4-7850-4424-A399-01E5EAB2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01794B-603F-432D-B6A2-B2ED9B74B87F}"/>
              </a:ext>
            </a:extLst>
          </p:cNvPr>
          <p:cNvSpPr/>
          <p:nvPr/>
        </p:nvSpPr>
        <p:spPr>
          <a:xfrm>
            <a:off x="132521" y="74904"/>
            <a:ext cx="12059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Результаты внедрения </a:t>
            </a:r>
            <a:r>
              <a:rPr lang="ru-RU" sz="3200" b="1" i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здровьесберегающих</a:t>
            </a:r>
            <a:r>
              <a:rPr lang="ru-RU" sz="32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 технологий в  ДОУ</a:t>
            </a:r>
            <a:endParaRPr lang="ru-RU" sz="3200" b="1" i="1" dirty="0">
              <a:latin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DEB59C-4C8F-4766-9941-1F943031A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16038" r="789" b="29662"/>
          <a:stretch/>
        </p:blipFill>
        <p:spPr>
          <a:xfrm>
            <a:off x="185530" y="4094922"/>
            <a:ext cx="5223919" cy="2372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E12FAC-6477-4579-A787-5976D0601A24}"/>
              </a:ext>
            </a:extLst>
          </p:cNvPr>
          <p:cNvSpPr/>
          <p:nvPr/>
        </p:nvSpPr>
        <p:spPr>
          <a:xfrm>
            <a:off x="0" y="737480"/>
            <a:ext cx="11251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2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Для детей: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Сформированные навыки здорового образа жизни.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Правильное физическое развитие детского организма, повышение его сопротивляемости инфекциям.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Улучшение показателей здоровья и показателей физической подготовленности.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Сформированность гигиенической культуры, наличие потребности в здоровом образе жизни.</a:t>
            </a:r>
          </a:p>
          <a:p>
            <a:pPr algn="just"/>
            <a:endParaRPr lang="ru-RU" sz="2400" b="1" dirty="0">
              <a:latin typeface="Calibri Light" panose="020F03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B7A155-0F29-426A-9226-0528338C1C8A}"/>
              </a:ext>
            </a:extLst>
          </p:cNvPr>
          <p:cNvSpPr/>
          <p:nvPr/>
        </p:nvSpPr>
        <p:spPr>
          <a:xfrm>
            <a:off x="5625548" y="3429000"/>
            <a:ext cx="6175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47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latin typeface="Calibri Light" panose="020F030202020403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Для родителей: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Сформированная активная родительская позиция.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Повышение компетентности родителей в вопросах физического развития и здоровья.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alibri Light" panose="020F0302020204030204" pitchFamily="34" charset="0"/>
              </a:rPr>
              <a:t>Активное участие родителей в жизнедеятельности ДОУ.</a:t>
            </a:r>
            <a:endParaRPr lang="ru-RU" sz="24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85EBFF-5749-4B2F-92AB-CA6F1AA5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4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18E445-EF46-46D2-9F3E-39880BD2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C289D9-44B4-4624-8859-C18D3166873F}"/>
              </a:ext>
            </a:extLst>
          </p:cNvPr>
          <p:cNvSpPr/>
          <p:nvPr/>
        </p:nvSpPr>
        <p:spPr>
          <a:xfrm>
            <a:off x="3841182" y="209586"/>
            <a:ext cx="7425110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ru-RU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 Light" panose="020F0302020204030204" pitchFamily="34" charset="0"/>
              </a:rPr>
              <a:t>Всем здоровья,</a:t>
            </a:r>
          </a:p>
          <a:p>
            <a:pPr marL="45720" indent="0" algn="ctr">
              <a:buNone/>
            </a:pPr>
            <a:r>
              <a:rPr lang="ru-RU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 Light" panose="020F0302020204030204" pitchFamily="34" charset="0"/>
              </a:rPr>
              <a:t>добра и</a:t>
            </a:r>
          </a:p>
          <a:p>
            <a:pPr marL="45720" indent="0" algn="ctr">
              <a:buNone/>
            </a:pPr>
            <a:r>
              <a:rPr lang="ru-RU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 Light" panose="020F0302020204030204" pitchFamily="34" charset="0"/>
              </a:rPr>
              <a:t> благополучия!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B222-7D13-48E1-B417-7C65A140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5AC3B-4FF9-45C8-8BAE-678F6F40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098C17-1802-49E5-80DD-FB1AC8B7739C}"/>
              </a:ext>
            </a:extLst>
          </p:cNvPr>
          <p:cNvSpPr/>
          <p:nvPr/>
        </p:nvSpPr>
        <p:spPr>
          <a:xfrm>
            <a:off x="1152939" y="191006"/>
            <a:ext cx="9886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+mj-lt"/>
              </a:rPr>
              <a:t>Здоровьесберегающие технологии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– это комплекс медицинских, логопедических, психологических и педагогических мер, направленных не только на защиту детей, но и на формирование у них ценностного и осознанного отношения к состоянию своего здоровья.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C364CE-E71D-4157-A0CC-995DB549AE69}"/>
              </a:ext>
            </a:extLst>
          </p:cNvPr>
          <p:cNvSpPr/>
          <p:nvPr/>
        </p:nvSpPr>
        <p:spPr>
          <a:xfrm>
            <a:off x="265045" y="2601172"/>
            <a:ext cx="4041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Одна из основных целей применения </a:t>
            </a:r>
            <a:r>
              <a:rPr lang="ru-RU" sz="2400" b="1" u="sng" dirty="0" err="1">
                <a:solidFill>
                  <a:srgbClr val="FF0000"/>
                </a:solidFill>
                <a:latin typeface="+mj-lt"/>
              </a:rPr>
              <a:t>здоровьесберегающих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 технологий – </a:t>
            </a:r>
            <a:r>
              <a:rPr lang="ru-RU" sz="2400" b="1" dirty="0">
                <a:latin typeface="+mj-lt"/>
              </a:rPr>
              <a:t>формирование культуры здорового образа жизни и  </a:t>
            </a:r>
            <a:r>
              <a:rPr lang="ru-RU" sz="2400" b="1" dirty="0" err="1">
                <a:latin typeface="+mj-lt"/>
              </a:rPr>
              <a:t>здоровьесберегающего</a:t>
            </a:r>
            <a:r>
              <a:rPr lang="ru-RU" sz="2400" b="1" dirty="0">
                <a:latin typeface="+mj-lt"/>
              </a:rPr>
              <a:t> поведения у детей.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7D342-8D5F-4438-8727-D47632D9D0D4}"/>
              </a:ext>
            </a:extLst>
          </p:cNvPr>
          <p:cNvSpPr txBox="1"/>
          <p:nvPr/>
        </p:nvSpPr>
        <p:spPr>
          <a:xfrm>
            <a:off x="4412973" y="1862509"/>
            <a:ext cx="7513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Задачами </a:t>
            </a:r>
            <a:r>
              <a:rPr lang="ru-RU" sz="2400" b="1" dirty="0" err="1">
                <a:solidFill>
                  <a:srgbClr val="FF0000"/>
                </a:solidFill>
                <a:latin typeface="+mj-lt"/>
              </a:rPr>
              <a:t>здоровьесберегающих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технологий являются:</a:t>
            </a:r>
          </a:p>
          <a:p>
            <a:r>
              <a:rPr lang="ru-RU" sz="2400" b="1" dirty="0">
                <a:latin typeface="+mj-lt"/>
              </a:rPr>
              <a:t>1. Сохранение и укрепление здоровья детей на основе комплексного и системного использования доступных для детского сада средств физического воспитания, оптимизации двигательной деятельности на свежем воздухе.</a:t>
            </a:r>
          </a:p>
          <a:p>
            <a:r>
              <a:rPr lang="ru-RU" sz="2400" b="1" dirty="0">
                <a:latin typeface="+mj-lt"/>
              </a:rPr>
              <a:t>2. Обеспечение активной позиции детей в процессе получения знаний о здоровом образе жизни.</a:t>
            </a:r>
          </a:p>
          <a:p>
            <a:r>
              <a:rPr lang="ru-RU" sz="2400" b="1" dirty="0">
                <a:latin typeface="+mj-lt"/>
              </a:rPr>
              <a:t>3. Конструктивное партнерство семьи, педагогического коллектива и самих детей в укреплении их здоровья, развитии творческого потенциала.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A9E3C8-B066-4972-91FE-9BF53E34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C9F835-8CE7-4421-B07E-D6CC01388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3A082A-C615-451C-9ED9-761D73CC8281}"/>
              </a:ext>
            </a:extLst>
          </p:cNvPr>
          <p:cNvSpPr/>
          <p:nvPr/>
        </p:nvSpPr>
        <p:spPr>
          <a:xfrm>
            <a:off x="536713" y="150599"/>
            <a:ext cx="11118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j-lt"/>
              </a:rPr>
              <a:t>Здоровьесберегающие технологии в работе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+mj-lt"/>
              </a:rPr>
              <a:t> инструктора по физической культуре </a:t>
            </a:r>
            <a:endParaRPr lang="ru-RU" sz="2800" dirty="0"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FCA83A-F552-4085-9895-A8E8B0863DD2}"/>
              </a:ext>
            </a:extLst>
          </p:cNvPr>
          <p:cNvSpPr/>
          <p:nvPr/>
        </p:nvSpPr>
        <p:spPr>
          <a:xfrm>
            <a:off x="1954695" y="1349863"/>
            <a:ext cx="8282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Технологии сохранения и стимулирования здоровья: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стретчинг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ритмопластика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динамические паузы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подвижные и спортивные игры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релаксация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гимнастика пальчиковая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гимнастика для глаз, гимнастика дыхательная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гимнастика корригирующая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гимнастика ортопедическая.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F457C-FD83-42D5-851A-3501B5F6E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4" t="50000"/>
          <a:stretch/>
        </p:blipFill>
        <p:spPr>
          <a:xfrm>
            <a:off x="9712955" y="3719036"/>
            <a:ext cx="2304262" cy="29883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5A6E57-F43D-4F9C-8453-C423F81E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50000" r="-17502"/>
          <a:stretch/>
        </p:blipFill>
        <p:spPr>
          <a:xfrm>
            <a:off x="2575043" y="3429000"/>
            <a:ext cx="1307844" cy="2988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901872-52AC-4329-B517-C6CBC395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3" t="51454"/>
          <a:stretch/>
        </p:blipFill>
        <p:spPr>
          <a:xfrm flipH="1">
            <a:off x="-177066" y="3515928"/>
            <a:ext cx="2308827" cy="2901437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D883E26-0262-45BA-A87E-F905D5315D12}"/>
              </a:ext>
            </a:extLst>
          </p:cNvPr>
          <p:cNvSpPr/>
          <p:nvPr/>
        </p:nvSpPr>
        <p:spPr>
          <a:xfrm>
            <a:off x="1445047" y="3515928"/>
            <a:ext cx="649354" cy="6394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52C78D-72A4-493D-A470-668B08B7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318CD-5DFE-4DA6-9314-0B966B8B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29CA8D-7F50-4A21-B297-A53D2D13C02C}"/>
              </a:ext>
            </a:extLst>
          </p:cNvPr>
          <p:cNvSpPr/>
          <p:nvPr/>
        </p:nvSpPr>
        <p:spPr>
          <a:xfrm>
            <a:off x="854765" y="713789"/>
            <a:ext cx="10186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u="sng" dirty="0">
                <a:solidFill>
                  <a:srgbClr val="FF0000"/>
                </a:solidFill>
                <a:latin typeface="+mj-lt"/>
              </a:rPr>
              <a:t>Технологии обучения здоровому образу жизни:</a:t>
            </a:r>
          </a:p>
          <a:p>
            <a:pPr algn="ctr">
              <a:buNone/>
            </a:pPr>
            <a:endParaRPr lang="ru-RU" sz="3600" b="1" u="sng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физкультурные занятия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проблемно-игровые (</a:t>
            </a:r>
            <a:r>
              <a:rPr lang="ru-RU" sz="2400" b="1" dirty="0" err="1">
                <a:latin typeface="+mj-lt"/>
              </a:rPr>
              <a:t>игротреннинги</a:t>
            </a:r>
            <a:r>
              <a:rPr lang="ru-RU" sz="2400" b="1" dirty="0">
                <a:latin typeface="+mj-lt"/>
              </a:rPr>
              <a:t> и </a:t>
            </a:r>
            <a:r>
              <a:rPr lang="ru-RU" sz="2400" b="1" dirty="0" err="1">
                <a:latin typeface="+mj-lt"/>
              </a:rPr>
              <a:t>игротерапия</a:t>
            </a:r>
            <a:r>
              <a:rPr lang="ru-RU" sz="2400" b="1" dirty="0">
                <a:latin typeface="+mj-lt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коммуникативные игры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самомассаж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точечный самомассаж (су-</a:t>
            </a:r>
            <a:r>
              <a:rPr lang="ru-RU" sz="2400" b="1" dirty="0" err="1">
                <a:latin typeface="+mj-lt"/>
              </a:rPr>
              <a:t>джок</a:t>
            </a:r>
            <a:r>
              <a:rPr lang="ru-RU" sz="2400" b="1" dirty="0">
                <a:latin typeface="+mj-lt"/>
              </a:rPr>
              <a:t>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кружковая работа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A21816-BBBA-4AEE-888B-85B83229B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26" b="51884"/>
          <a:stretch/>
        </p:blipFill>
        <p:spPr>
          <a:xfrm>
            <a:off x="488198" y="4423421"/>
            <a:ext cx="1939230" cy="2170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428AF3-53FD-49EF-B96A-D47CA250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7" b="51498"/>
          <a:stretch/>
        </p:blipFill>
        <p:spPr>
          <a:xfrm flipH="1">
            <a:off x="9565936" y="4373023"/>
            <a:ext cx="2058354" cy="2271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620C45-6398-4B0E-8E3A-46073864F0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0" t="50000" r="63292" b="40290"/>
          <a:stretch/>
        </p:blipFill>
        <p:spPr>
          <a:xfrm>
            <a:off x="8507897" y="4326271"/>
            <a:ext cx="490330" cy="665922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CA666-5A08-4523-8BE2-A914ED57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4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9F749-CAB9-469D-B666-024E2CCB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6F8549-8EE6-43DF-A7ED-26D54EDA0F12}"/>
              </a:ext>
            </a:extLst>
          </p:cNvPr>
          <p:cNvSpPr/>
          <p:nvPr/>
        </p:nvSpPr>
        <p:spPr>
          <a:xfrm>
            <a:off x="2955235" y="781879"/>
            <a:ext cx="68381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u="sng" dirty="0">
                <a:solidFill>
                  <a:srgbClr val="FF0000"/>
                </a:solidFill>
                <a:latin typeface="+mj-lt"/>
              </a:rPr>
              <a:t>Коррекционные технологии:</a:t>
            </a:r>
          </a:p>
          <a:p>
            <a:pPr algn="ctr">
              <a:buNone/>
            </a:pPr>
            <a:r>
              <a:rPr lang="ru-RU" sz="3600" b="1" u="sng" dirty="0">
                <a:latin typeface="+mj-l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Арт-терапия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технологии музыкального воздействия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 технологии воздействия цветом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технологии коррекции поведения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err="1">
                <a:latin typeface="+mj-lt"/>
              </a:rPr>
              <a:t>психогимнастика</a:t>
            </a:r>
            <a:endParaRPr lang="ru-RU" sz="24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фонетическая и логопедическая ритмика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j-lt"/>
              </a:rPr>
              <a:t>артикуляционная гимнастика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80A749-A6B8-416E-9FE1-E859DEC1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5" t="46378" r="33926" b="2221"/>
          <a:stretch/>
        </p:blipFill>
        <p:spPr>
          <a:xfrm>
            <a:off x="145773" y="3174324"/>
            <a:ext cx="2411896" cy="3525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A27F49-9D64-4C3D-88FC-CDDB3925E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5" t="46378" r="33926" b="2221"/>
          <a:stretch/>
        </p:blipFill>
        <p:spPr>
          <a:xfrm flipH="1">
            <a:off x="9488557" y="3332922"/>
            <a:ext cx="2411896" cy="352507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1E7518-E7CD-41A6-9A13-607EC4DA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574F02-CE42-444D-87C4-27F290C195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9CC57F"/>
              </a:clrFrom>
              <a:clrTo>
                <a:srgbClr val="9CC5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49" y="0"/>
            <a:ext cx="12173251" cy="684745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6D5E36-CB71-45FC-A08B-22E8EEC8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7</a:t>
            </a:fld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C634A3-8DCA-45FD-B162-3FAC556E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CC57F"/>
              </a:clrFrom>
              <a:clrTo>
                <a:srgbClr val="9CC5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1" y="88485"/>
            <a:ext cx="10052903" cy="563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48E0F-E24D-4D55-8FC8-D87E3F5820E1}"/>
              </a:ext>
            </a:extLst>
          </p:cNvPr>
          <p:cNvSpPr txBox="1"/>
          <p:nvPr/>
        </p:nvSpPr>
        <p:spPr>
          <a:xfrm>
            <a:off x="838200" y="5109950"/>
            <a:ext cx="10823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совершенно так же, как и взрослым, хочется быть здоровыми и сильными, только дети не знают, что для этого надо делать. Объясним им, и они будут беречься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66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08126B-E46A-4465-B354-D7CD4B3BA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26122A-A78A-4A3C-90D8-A29687216002}"/>
              </a:ext>
            </a:extLst>
          </p:cNvPr>
          <p:cNvSpPr/>
          <p:nvPr/>
        </p:nvSpPr>
        <p:spPr>
          <a:xfrm>
            <a:off x="4272075" y="157639"/>
            <a:ext cx="4588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Утренняя гимнастика</a:t>
            </a:r>
            <a:endParaRPr lang="ru-RU" sz="3600" b="1" i="1" dirty="0"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051498-5C0B-4F5E-B67D-EE75D367AE5F}"/>
              </a:ext>
            </a:extLst>
          </p:cNvPr>
          <p:cNvSpPr/>
          <p:nvPr/>
        </p:nvSpPr>
        <p:spPr>
          <a:xfrm>
            <a:off x="461906" y="921898"/>
            <a:ext cx="69593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buNone/>
            </a:pPr>
            <a:r>
              <a:rPr lang="ru-RU" b="1" dirty="0">
                <a:latin typeface="Comic Sans MS" pitchFamily="66" charset="0"/>
              </a:rPr>
              <a:t>           </a:t>
            </a:r>
            <a:r>
              <a:rPr lang="ru-RU" sz="2400" b="1" dirty="0">
                <a:latin typeface="Calibri Light" panose="020F0302020204030204" pitchFamily="34" charset="0"/>
              </a:rPr>
              <a:t>Утренняя гимнастика благотворно действует на центральную нервную систему. Когда ребенок просыпается утром, то клетки </a:t>
            </a:r>
            <a:r>
              <a:rPr lang="ru-RU" sz="2400" b="1" dirty="0" err="1">
                <a:latin typeface="Calibri Light" panose="020F0302020204030204" pitchFamily="34" charset="0"/>
              </a:rPr>
              <a:t>коры</a:t>
            </a:r>
            <a:r>
              <a:rPr lang="ru-RU" sz="2400" b="1" dirty="0">
                <a:latin typeface="Calibri Light" panose="020F0302020204030204" pitchFamily="34" charset="0"/>
              </a:rPr>
              <a:t> его головного мозга находятся еще в полу заторможенном состоянии. Это проявляется в сонливости, некоторой скованности движений, иногда в капризах. Недаром существует поговорка - «Встал с левой ноги». </a:t>
            </a:r>
          </a:p>
          <a:p>
            <a:pPr marL="45720" indent="0" algn="just">
              <a:buNone/>
            </a:pPr>
            <a:r>
              <a:rPr lang="ru-RU" sz="2400" b="1" dirty="0">
                <a:latin typeface="Calibri Light" panose="020F0302020204030204" pitchFamily="34" charset="0"/>
              </a:rPr>
              <a:t>             Во время гимнастики в работающих мышцах возникают раздражения, передающиеся по центростремительным путям в головной мозг. Эти нервные импульсы возбуждают жизнедеятельность клеток </a:t>
            </a:r>
            <a:r>
              <a:rPr lang="ru-RU" sz="2400" b="1" dirty="0" err="1">
                <a:latin typeface="Calibri Light" panose="020F0302020204030204" pitchFamily="34" charset="0"/>
              </a:rPr>
              <a:t>коры</a:t>
            </a:r>
            <a:r>
              <a:rPr lang="ru-RU" sz="2400" b="1" dirty="0">
                <a:latin typeface="Calibri Light" panose="020F0302020204030204" pitchFamily="34" charset="0"/>
              </a:rPr>
              <a:t> больших полушарий. Поэтому после гимнастики появляется чувство бодрости, повышается работоспособность.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BB676E-2A07-4572-B3F9-D0F645EE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54" y="2941982"/>
            <a:ext cx="3910990" cy="354433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AABCDF-24ED-4FCB-83F9-A6A754D3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50B50-B5CF-48F1-951D-9BB00903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AF743-359B-4BEC-ACCB-8A9F1AEBBCB6}"/>
              </a:ext>
            </a:extLst>
          </p:cNvPr>
          <p:cNvSpPr txBox="1"/>
          <p:nvPr/>
        </p:nvSpPr>
        <p:spPr>
          <a:xfrm>
            <a:off x="119271" y="291548"/>
            <a:ext cx="1174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Гимнастика пробуждения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CEDD44-CF16-4732-9E96-570E33B1A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65" y="291548"/>
            <a:ext cx="3075331" cy="41004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6079B5-9208-4900-BEB7-7D928DC6A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2849217"/>
            <a:ext cx="2787926" cy="3717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5EE82-CB1A-40A9-A25A-BB011FACA408}"/>
              </a:ext>
            </a:extLst>
          </p:cNvPr>
          <p:cNvSpPr txBox="1"/>
          <p:nvPr/>
        </p:nvSpPr>
        <p:spPr>
          <a:xfrm>
            <a:off x="3246784" y="1229427"/>
            <a:ext cx="5207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+mj-lt"/>
              </a:rPr>
              <a:t>Пробуждение – является одним из важнейших моментов способствующих нормальному протеканию жизненно важных процессов для ребенка.</a:t>
            </a:r>
          </a:p>
          <a:p>
            <a:pPr algn="just"/>
            <a:r>
              <a:rPr lang="ru-RU" sz="2400" b="1" dirty="0">
                <a:latin typeface="+mj-lt"/>
              </a:rPr>
              <a:t>Гимнастика после сна направлена на правильное постепенное пробуждения ото сна. А так же является закаливающими процедурами. Гимнастика после сна помогает детям поднять настроение, мышечный тонус, а также обеспечивает профилактику нарушении осанки и плоскостопия.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2D9914-E3D9-4E1A-AB7D-B4A6BB45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B80D-3BAF-4E3F-882A-186868B2B4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2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1069</Words>
  <Application>Microsoft Office PowerPoint</Application>
  <PresentationFormat>Широкоэкранный</PresentationFormat>
  <Paragraphs>149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Monotype Corsiva</vt:lpstr>
      <vt:lpstr>Segoe Script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51</cp:revision>
  <dcterms:created xsi:type="dcterms:W3CDTF">2019-11-08T04:45:42Z</dcterms:created>
  <dcterms:modified xsi:type="dcterms:W3CDTF">2019-11-28T04:35:25Z</dcterms:modified>
</cp:coreProperties>
</file>